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page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ang.Image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2" y="0"/>
            <a:ext cx="2140072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0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image_sq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" y="0"/>
            <a:ext cx="12533046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_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5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Изображение" descr="Изображение"/>
          <p:cNvPicPr>
            <a:picLocks noChangeAspect="1"/>
          </p:cNvPicPr>
          <p:nvPr/>
        </p:nvPicPr>
        <p:blipFill>
          <a:blip r:embed="rId2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2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Изображение" descr="Изображение"/>
          <p:cNvPicPr>
            <a:picLocks noChangeAspect="1"/>
          </p:cNvPicPr>
          <p:nvPr/>
        </p:nvPicPr>
        <p:blipFill>
          <a:blip r:embed="rId3"/>
          <a:srcRect l="18732"/>
          <a:stretch>
            <a:fillRect/>
          </a:stretch>
        </p:blipFill>
        <p:spPr>
          <a:xfrm flipH="1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6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lver_Sand_Gradient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3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4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2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8.tiff"/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tiff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Изображение" descr="Изображение"/>
          <p:cNvPicPr>
            <a:picLocks noChangeAspect="1"/>
          </p:cNvPicPr>
          <p:nvPr/>
        </p:nvPicPr>
        <p:blipFill>
          <a:blip r:embed="rId1"/>
          <a:srcRect l="3607"/>
          <a:stretch>
            <a:fillRect/>
          </a:stretch>
        </p:blipFill>
        <p:spPr>
          <a:xfrm>
            <a:off x="9910902" y="2588551"/>
            <a:ext cx="16632233" cy="111216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Presentation Title"/>
          <p:cNvSpPr txBox="1"/>
          <p:nvPr/>
        </p:nvSpPr>
        <p:spPr>
          <a:xfrm>
            <a:off x="1544320" y="3828415"/>
            <a:ext cx="9921240" cy="16402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zh-CN"/>
              <a:t>预测市场与</a:t>
            </a:r>
            <a:r>
              <a:rPr lang="en-US" altLang="zh-CN"/>
              <a:t>LMSR</a:t>
            </a:r>
            <a:endParaRPr lang="en-US" altLang="zh-CN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Изображение" descr="Изображение"/>
          <p:cNvPicPr>
            <a:picLocks noChangeAspect="1"/>
          </p:cNvPicPr>
          <p:nvPr/>
        </p:nvPicPr>
        <p:blipFill>
          <a:blip r:embed="rId1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2" y="0"/>
            <a:ext cx="2140072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1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2" name="Изображение" descr="Изображение"/>
          <p:cNvPicPr>
            <a:picLocks noChangeAspect="1"/>
          </p:cNvPicPr>
          <p:nvPr/>
        </p:nvPicPr>
        <p:blipFill>
          <a:blip r:embed="rId4"/>
          <a:srcRect l="3607"/>
          <a:stretch>
            <a:fillRect/>
          </a:stretch>
        </p:blipFill>
        <p:spPr>
          <a:xfrm>
            <a:off x="9910902" y="2588551"/>
            <a:ext cx="16632233" cy="111216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" name="Presentation Title"/>
          <p:cNvSpPr txBox="1"/>
          <p:nvPr/>
        </p:nvSpPr>
        <p:spPr>
          <a:xfrm>
            <a:off x="1492250" y="2413000"/>
            <a:ext cx="599567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zh-CN" sz="6000"/>
              <a:t>目录</a:t>
            </a:r>
            <a:endParaRPr lang="zh-CN" sz="6000"/>
          </a:p>
        </p:txBody>
      </p:sp>
      <p:sp>
        <p:nvSpPr>
          <p:cNvPr id="134" name="Presentation Subtitle"/>
          <p:cNvSpPr txBox="1"/>
          <p:nvPr/>
        </p:nvSpPr>
        <p:spPr>
          <a:xfrm>
            <a:off x="1390703" y="4481830"/>
            <a:ext cx="8397772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·</a:t>
            </a:r>
            <a:r>
              <a:rPr lang="zh-CN" altLang="en-US"/>
              <a:t>预测市场</a:t>
            </a:r>
            <a:r>
              <a:rPr lang="zh-CN" altLang="en-US"/>
              <a:t>简介</a:t>
            </a:r>
            <a:endParaRPr lang="zh-CN" altLang="en-US"/>
          </a:p>
          <a:p>
            <a:r>
              <a:rPr lang="en-US" altLang="zh-CN"/>
              <a:t>·</a:t>
            </a:r>
            <a:r>
              <a:rPr lang="zh-CN" altLang="en-US"/>
              <a:t>深入预测市场</a:t>
            </a:r>
            <a:endParaRPr lang="zh-CN" altLang="en-US"/>
          </a:p>
          <a:p>
            <a:r>
              <a:rPr lang="en-US" altLang="zh-CN"/>
              <a:t>·</a:t>
            </a:r>
            <a:r>
              <a:rPr lang="zh-CN" altLang="en-US"/>
              <a:t>入门</a:t>
            </a:r>
            <a:r>
              <a:rPr lang="en-US" altLang="zh-CN"/>
              <a:t>LMSR</a:t>
            </a:r>
            <a:endParaRPr lang="en-US" altLang="zh-CN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3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" y="0"/>
            <a:ext cx="12533046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4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5" name="Presentation Title"/>
          <p:cNvSpPr txBox="1"/>
          <p:nvPr/>
        </p:nvSpPr>
        <p:spPr>
          <a:xfrm>
            <a:off x="1544373" y="3053719"/>
            <a:ext cx="8397772" cy="318896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10000" b="1">
                <a:solidFill>
                  <a:srgbClr val="FFFFFF"/>
                </a:solidFill>
              </a:defRPr>
            </a:pPr>
            <a:r>
              <a:t>Presentation</a:t>
            </a:r>
            <a:br/>
            <a:r>
              <a:t>Title</a:t>
            </a:r>
          </a:p>
        </p:txBody>
      </p:sp>
      <p:sp>
        <p:nvSpPr>
          <p:cNvPr id="146" name="Presentation Subtitle"/>
          <p:cNvSpPr txBox="1"/>
          <p:nvPr/>
        </p:nvSpPr>
        <p:spPr>
          <a:xfrm>
            <a:off x="1544373" y="6503417"/>
            <a:ext cx="8397772" cy="70916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4000" b="1">
                <a:solidFill>
                  <a:srgbClr val="FFFFFF"/>
                </a:solidFill>
              </a:defRPr>
            </a:lvl1pPr>
          </a:lstStyle>
          <a:p>
            <a:r>
              <a:t>Presentation Subtitle</a:t>
            </a:r>
          </a:p>
        </p:txBody>
      </p:sp>
      <p:grpSp>
        <p:nvGrpSpPr>
          <p:cNvPr id="152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147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8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149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150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1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285908" y="521335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/>
              <a:t>预测市场</a:t>
            </a:r>
            <a:endParaRPr lang="zh-CN"/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1285908" y="2105756"/>
            <a:ext cx="10926752" cy="6348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Built on Substrate, Ready for Polkadot</a:t>
            </a:r>
          </a:p>
        </p:txBody>
      </p:sp>
      <p:sp>
        <p:nvSpPr>
          <p:cNvPr id="15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1350497" y="7734300"/>
            <a:ext cx="10177464" cy="2463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</a:p>
        </p:txBody>
      </p:sp>
      <p:grpSp>
        <p:nvGrpSpPr>
          <p:cNvPr id="16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16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6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16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16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1"/>
          <p:nvPr/>
        </p:nvSpPr>
        <p:spPr>
          <a:xfrm>
            <a:off x="12098073" y="1192151"/>
            <a:ext cx="10926754" cy="10192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t>How It Works</a:t>
            </a:r>
          </a:p>
        </p:txBody>
      </p:sp>
      <p:sp>
        <p:nvSpPr>
          <p:cNvPr id="170" name="Create Your Shares"/>
          <p:cNvSpPr txBox="1"/>
          <p:nvPr/>
        </p:nvSpPr>
        <p:spPr>
          <a:xfrm>
            <a:off x="12098073" y="3136996"/>
            <a:ext cx="10926752" cy="6348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Create Your Shares</a:t>
            </a:r>
          </a:p>
        </p:txBody>
      </p:sp>
      <p:sp>
        <p:nvSpPr>
          <p:cNvPr id="171" name="An individual, known as an aggregator, wishes to obtain a prediction on a particular variable. They create a new market and pose a question about the variable they want to test."/>
          <p:cNvSpPr txBox="1"/>
          <p:nvPr/>
        </p:nvSpPr>
        <p:spPr>
          <a:xfrm>
            <a:off x="12163297" y="3987800"/>
            <a:ext cx="10177464" cy="1473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An individual, known as an aggregator, wishes to obtain a prediction on a particular variable. They create a new market and pose a question about the variable they want to test.</a:t>
            </a:r>
          </a:p>
        </p:txBody>
      </p:sp>
      <p:grpSp>
        <p:nvGrpSpPr>
          <p:cNvPr id="177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172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174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175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6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80" name="Группа"/>
          <p:cNvGrpSpPr/>
          <p:nvPr/>
        </p:nvGrpSpPr>
        <p:grpSpPr>
          <a:xfrm>
            <a:off x="10236200" y="3197291"/>
            <a:ext cx="1270000" cy="1270001"/>
            <a:chOff x="0" y="0"/>
            <a:chExt cx="1270000" cy="1270000"/>
          </a:xfrm>
        </p:grpSpPr>
        <p:sp>
          <p:nvSpPr>
            <p:cNvPr id="178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" name="1"/>
            <p:cNvSpPr txBox="1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1" name="Trade on Your Beliefs"/>
          <p:cNvSpPr txBox="1"/>
          <p:nvPr/>
        </p:nvSpPr>
        <p:spPr>
          <a:xfrm>
            <a:off x="12098073" y="6337396"/>
            <a:ext cx="10926752" cy="6348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Trade on Your Beliefs</a:t>
            </a:r>
          </a:p>
        </p:txBody>
      </p:sp>
      <p:sp>
        <p:nvSpPr>
          <p:cNvPr id="182" name="Traders, whom each hold different views and information regarding the variable in question will take position in the market by buying market shares."/>
          <p:cNvSpPr txBox="1"/>
          <p:nvPr/>
        </p:nvSpPr>
        <p:spPr>
          <a:xfrm>
            <a:off x="12163297" y="7188200"/>
            <a:ext cx="10177464" cy="1473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Traders, whom each hold different views and information regarding the variable in question will take position in the market by buying market shares.</a:t>
            </a:r>
          </a:p>
        </p:txBody>
      </p:sp>
      <p:grpSp>
        <p:nvGrpSpPr>
          <p:cNvPr id="185" name="Группа"/>
          <p:cNvGrpSpPr/>
          <p:nvPr/>
        </p:nvGrpSpPr>
        <p:grpSpPr>
          <a:xfrm>
            <a:off x="10236200" y="6397691"/>
            <a:ext cx="1270000" cy="1270001"/>
            <a:chOff x="0" y="0"/>
            <a:chExt cx="1270000" cy="1270000"/>
          </a:xfrm>
        </p:grpSpPr>
        <p:sp>
          <p:nvSpPr>
            <p:cNvPr id="183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6" name="Report the Outcome"/>
          <p:cNvSpPr txBox="1"/>
          <p:nvPr/>
        </p:nvSpPr>
        <p:spPr>
          <a:xfrm>
            <a:off x="12098073" y="9598091"/>
            <a:ext cx="10926752" cy="63480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Report the Outcome</a:t>
            </a:r>
          </a:p>
        </p:txBody>
      </p:sp>
      <p:sp>
        <p:nvSpPr>
          <p:cNvPr id="187" name="After the conclusion of the event, the designated oracle will report the outcome of the question to Zeitgeist."/>
          <p:cNvSpPr txBox="1"/>
          <p:nvPr/>
        </p:nvSpPr>
        <p:spPr>
          <a:xfrm>
            <a:off x="12163297" y="10448894"/>
            <a:ext cx="10177464" cy="9779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After the conclusion of the event, the designated oracle will report the outcome of the question to Zeitgeist.</a:t>
            </a:r>
          </a:p>
        </p:txBody>
      </p:sp>
      <p:grpSp>
        <p:nvGrpSpPr>
          <p:cNvPr id="190" name="Группа"/>
          <p:cNvGrpSpPr/>
          <p:nvPr/>
        </p:nvGrpSpPr>
        <p:grpSpPr>
          <a:xfrm>
            <a:off x="10236200" y="9658386"/>
            <a:ext cx="1270000" cy="1270001"/>
            <a:chOff x="0" y="0"/>
            <a:chExt cx="1270000" cy="1270000"/>
          </a:xfrm>
        </p:grpSpPr>
        <p:sp>
          <p:nvSpPr>
            <p:cNvPr id="188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9" name="3"/>
            <p:cNvSpPr txBox="1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7" name="Zeitgeist is an evolving blockchain for prediction markets and futarchy"/>
          <p:cNvSpPr txBox="1"/>
          <p:nvPr/>
        </p:nvSpPr>
        <p:spPr>
          <a:xfrm>
            <a:off x="16207055" y="2028703"/>
            <a:ext cx="7623606" cy="477849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t>Zeitgeist is an evolving blockchain for prediction markets and futarchy</a:t>
            </a:r>
          </a:p>
        </p:txBody>
      </p:sp>
      <p:sp>
        <p:nvSpPr>
          <p:cNvPr id="198" name="Built on Substrate, Ready for Polkadot"/>
          <p:cNvSpPr txBox="1"/>
          <p:nvPr/>
        </p:nvSpPr>
        <p:spPr>
          <a:xfrm>
            <a:off x="16176935" y="7172386"/>
            <a:ext cx="7559090" cy="118090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Built on Substrate, Ready for Polkadot</a:t>
            </a:r>
          </a:p>
        </p:txBody>
      </p:sp>
      <p:sp>
        <p:nvSpPr>
          <p:cNvPr id="19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6177361" y="8893139"/>
            <a:ext cx="6874600" cy="3454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</a:p>
        </p:txBody>
      </p:sp>
      <p:grpSp>
        <p:nvGrpSpPr>
          <p:cNvPr id="20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0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0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0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9" name="Изображение" descr="Изображение"/>
          <p:cNvPicPr>
            <a:picLocks noChangeAspect="1"/>
          </p:cNvPicPr>
          <p:nvPr/>
        </p:nvPicPr>
        <p:blipFill>
          <a:blip r:embed="rId3"/>
          <a:srcRect l="13523" t="17855" r="13523" b="22210"/>
          <a:stretch>
            <a:fillRect/>
          </a:stretch>
        </p:blipFill>
        <p:spPr>
          <a:xfrm>
            <a:off x="15676" y="24052"/>
            <a:ext cx="24352769" cy="137302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1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1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1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1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16" name="Таблица"/>
          <p:cNvGraphicFramePr/>
          <p:nvPr/>
        </p:nvGraphicFramePr>
        <p:xfrm>
          <a:off x="1593457" y="2369413"/>
          <a:ext cx="21570069" cy="91157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58404"/>
                <a:gridCol w="4042961"/>
                <a:gridCol w="3783358"/>
                <a:gridCol w="10485343"/>
              </a:tblGrid>
              <a:tr h="900127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Allocation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Amount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Percent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</a:tr>
              <a:tr h="721861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Seed Sale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7,000,000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7 %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12 months vesting with 20% available at genesis and 80% on a linear schedule.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786413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Sale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8,000,000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8 %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12 months vesting with 20% available at genesis and 80% on a linear schedule.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64656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Public Sale (IDO)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10,000,000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10 %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Available at genesis of the network.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074619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Airdrops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3,000,000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3 %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airdrops will target users of prediction markets applications on other chains in order to seed initial user base.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1271174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Community Incentives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2,000,000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2 %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rewards which are reserved to community members who can prove they help the Zeitgeist project. This includes the referral program, early testnet usage, and content creation.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26041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Parachain Lease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40,000,000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40 %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These funds are reserved for incentivizing Zeitgeist’s parachain lease on Kusama for the first 6 years. It will likely be paid out to users who lock KSM in continuous interest payments similar to staking.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1167421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Team and Advisors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24 months vesting with 20% availabe at genesis and 80% on a linear schedule. Under the control of ZeitgeistPM LLC to reward early team members and future employees.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28716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Seed Zeitgeist Foundation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Funds to be used to in developer partnerships programs, as grants to teams that build on Zeitgeist, in future airdrops or sales. Under the control of Zeitgeist Foundation, a non-profit entity separate from ZeitgeitPM LLC.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2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2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2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2768</Words>
  <Application>WPS 演示</Application>
  <PresentationFormat/>
  <Paragraphs>152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Helvetica Neue</vt:lpstr>
      <vt:lpstr>Helvetica Neue Medium</vt:lpstr>
      <vt:lpstr>Verdana</vt:lpstr>
      <vt:lpstr>微软雅黑</vt:lpstr>
      <vt:lpstr>Calibri</vt:lpstr>
      <vt:lpstr>Arial Unicode MS</vt:lpstr>
      <vt:lpstr>Helvetica Neue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Whisker</cp:lastModifiedBy>
  <cp:revision>2</cp:revision>
  <dcterms:created xsi:type="dcterms:W3CDTF">2021-06-21T15:43:04Z</dcterms:created>
  <dcterms:modified xsi:type="dcterms:W3CDTF">2021-06-21T15:46:17Z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DA5B44CB0260448495252E22CB6DE979</vt:lpwstr>
  </property>
  <property fmtid="{D5CDD505-2E9C-101B-9397-08002B2CF9AE}" pid="3" name="KSOProductBuildVer">
    <vt:lpwstr>2052-11.1.0.10578</vt:lpwstr>
  </property>
</Properties>
</file>